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</p:sldIdLst>
  <p:sldSz cx="15113000" cy="10693400"/>
  <p:notesSz cx="6858000" cy="9144000"/>
  <p:embeddedFontLst>
    <p:embeddedFont>
      <p:font typeface="Garet Bold" panose="020B0604020202020204" charset="0"/>
      <p:regular r:id="rId3"/>
    </p:embeddedFont>
    <p:embeddedFont>
      <p:font typeface="Legato OT" panose="020B0604020202020204" charset="0"/>
      <p:regular r:id="rId4"/>
    </p:embeddedFont>
    <p:embeddedFont>
      <p:font typeface="Legato OT Bold" panose="020B0604020202020204" charset="0"/>
      <p:regular r:id="rId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6" d="100"/>
          <a:sy n="56" d="100"/>
        </p:scale>
        <p:origin x="1094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font" Target="fonts/font1.fntdata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font" Target="fonts/font3.fntdata"/><Relationship Id="rId4" Type="http://schemas.openxmlformats.org/officeDocument/2006/relationships/font" Target="fonts/font2.fntdata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jpeg"/><Relationship Id="rId10" Type="http://schemas.openxmlformats.org/officeDocument/2006/relationships/image" Target="../media/image9.png"/><Relationship Id="rId19" Type="http://schemas.openxmlformats.org/officeDocument/2006/relationships/image" Target="../media/image18.sv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1188906"/>
            <a:ext cx="15120000" cy="5429552"/>
          </a:xfrm>
          <a:custGeom>
            <a:avLst/>
            <a:gdLst/>
            <a:ahLst/>
            <a:cxnLst/>
            <a:rect l="l" t="t" r="r" b="b"/>
            <a:pathLst>
              <a:path w="15120000" h="5429552">
                <a:moveTo>
                  <a:pt x="0" y="0"/>
                </a:moveTo>
                <a:lnTo>
                  <a:pt x="15120000" y="0"/>
                </a:lnTo>
                <a:lnTo>
                  <a:pt x="15120000" y="5429552"/>
                </a:lnTo>
                <a:lnTo>
                  <a:pt x="0" y="542955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3627" b="-15229"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3" name="Freeform 3"/>
          <p:cNvSpPr/>
          <p:nvPr/>
        </p:nvSpPr>
        <p:spPr>
          <a:xfrm>
            <a:off x="3696274" y="6888328"/>
            <a:ext cx="1340479" cy="1331422"/>
          </a:xfrm>
          <a:custGeom>
            <a:avLst/>
            <a:gdLst/>
            <a:ahLst/>
            <a:cxnLst/>
            <a:rect l="l" t="t" r="r" b="b"/>
            <a:pathLst>
              <a:path w="1340479" h="1331422">
                <a:moveTo>
                  <a:pt x="0" y="0"/>
                </a:moveTo>
                <a:lnTo>
                  <a:pt x="1340479" y="0"/>
                </a:lnTo>
                <a:lnTo>
                  <a:pt x="1340479" y="1331422"/>
                </a:lnTo>
                <a:lnTo>
                  <a:pt x="0" y="133142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4" name="Freeform 4"/>
          <p:cNvSpPr/>
          <p:nvPr/>
        </p:nvSpPr>
        <p:spPr>
          <a:xfrm>
            <a:off x="6875476" y="6885158"/>
            <a:ext cx="1295770" cy="1337763"/>
          </a:xfrm>
          <a:custGeom>
            <a:avLst/>
            <a:gdLst/>
            <a:ahLst/>
            <a:cxnLst/>
            <a:rect l="l" t="t" r="r" b="b"/>
            <a:pathLst>
              <a:path w="1295770" h="1337763">
                <a:moveTo>
                  <a:pt x="0" y="0"/>
                </a:moveTo>
                <a:lnTo>
                  <a:pt x="1295770" y="0"/>
                </a:lnTo>
                <a:lnTo>
                  <a:pt x="1295770" y="1337763"/>
                </a:lnTo>
                <a:lnTo>
                  <a:pt x="0" y="133776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5" name="Freeform 5"/>
          <p:cNvSpPr/>
          <p:nvPr/>
        </p:nvSpPr>
        <p:spPr>
          <a:xfrm>
            <a:off x="11732404" y="6886598"/>
            <a:ext cx="1288934" cy="1334883"/>
          </a:xfrm>
          <a:custGeom>
            <a:avLst/>
            <a:gdLst/>
            <a:ahLst/>
            <a:cxnLst/>
            <a:rect l="l" t="t" r="r" b="b"/>
            <a:pathLst>
              <a:path w="1288934" h="1334883">
                <a:moveTo>
                  <a:pt x="0" y="0"/>
                </a:moveTo>
                <a:lnTo>
                  <a:pt x="1288934" y="0"/>
                </a:lnTo>
                <a:lnTo>
                  <a:pt x="1288934" y="1334882"/>
                </a:lnTo>
                <a:lnTo>
                  <a:pt x="0" y="133488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4053"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6" name="Freeform 6"/>
          <p:cNvSpPr/>
          <p:nvPr/>
        </p:nvSpPr>
        <p:spPr>
          <a:xfrm>
            <a:off x="461603" y="6887176"/>
            <a:ext cx="1348918" cy="1333727"/>
          </a:xfrm>
          <a:custGeom>
            <a:avLst/>
            <a:gdLst/>
            <a:ahLst/>
            <a:cxnLst/>
            <a:rect l="l" t="t" r="r" b="b"/>
            <a:pathLst>
              <a:path w="1348918" h="1333727">
                <a:moveTo>
                  <a:pt x="0" y="0"/>
                </a:moveTo>
                <a:lnTo>
                  <a:pt x="1348918" y="0"/>
                </a:lnTo>
                <a:lnTo>
                  <a:pt x="1348918" y="1333727"/>
                </a:lnTo>
                <a:lnTo>
                  <a:pt x="0" y="133372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7" name="Freeform 7"/>
          <p:cNvSpPr/>
          <p:nvPr/>
        </p:nvSpPr>
        <p:spPr>
          <a:xfrm>
            <a:off x="2106643" y="6895444"/>
            <a:ext cx="1293509" cy="1060258"/>
          </a:xfrm>
          <a:custGeom>
            <a:avLst/>
            <a:gdLst/>
            <a:ahLst/>
            <a:cxnLst/>
            <a:rect l="l" t="t" r="r" b="b"/>
            <a:pathLst>
              <a:path w="1293509" h="1060258">
                <a:moveTo>
                  <a:pt x="0" y="0"/>
                </a:moveTo>
                <a:lnTo>
                  <a:pt x="1293509" y="0"/>
                </a:lnTo>
                <a:lnTo>
                  <a:pt x="1293509" y="1060259"/>
                </a:lnTo>
                <a:lnTo>
                  <a:pt x="0" y="106025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b="-24232"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8" name="Freeform 8"/>
          <p:cNvSpPr/>
          <p:nvPr/>
        </p:nvSpPr>
        <p:spPr>
          <a:xfrm>
            <a:off x="8467368" y="6886598"/>
            <a:ext cx="1331856" cy="1334883"/>
          </a:xfrm>
          <a:custGeom>
            <a:avLst/>
            <a:gdLst/>
            <a:ahLst/>
            <a:cxnLst/>
            <a:rect l="l" t="t" r="r" b="b"/>
            <a:pathLst>
              <a:path w="1331856" h="1334883">
                <a:moveTo>
                  <a:pt x="0" y="0"/>
                </a:moveTo>
                <a:lnTo>
                  <a:pt x="1331856" y="0"/>
                </a:lnTo>
                <a:lnTo>
                  <a:pt x="1331856" y="1334882"/>
                </a:lnTo>
                <a:lnTo>
                  <a:pt x="0" y="133488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9" name="Freeform 9"/>
          <p:cNvSpPr/>
          <p:nvPr/>
        </p:nvSpPr>
        <p:spPr>
          <a:xfrm>
            <a:off x="10095346" y="6886598"/>
            <a:ext cx="1340937" cy="1334883"/>
          </a:xfrm>
          <a:custGeom>
            <a:avLst/>
            <a:gdLst/>
            <a:ahLst/>
            <a:cxnLst/>
            <a:rect l="l" t="t" r="r" b="b"/>
            <a:pathLst>
              <a:path w="1340937" h="1334883">
                <a:moveTo>
                  <a:pt x="0" y="0"/>
                </a:moveTo>
                <a:lnTo>
                  <a:pt x="1340937" y="0"/>
                </a:lnTo>
                <a:lnTo>
                  <a:pt x="1340937" y="1334882"/>
                </a:lnTo>
                <a:lnTo>
                  <a:pt x="0" y="1334882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0" name="Freeform 10"/>
          <p:cNvSpPr/>
          <p:nvPr/>
        </p:nvSpPr>
        <p:spPr>
          <a:xfrm>
            <a:off x="5332875" y="6890775"/>
            <a:ext cx="1246479" cy="1326528"/>
          </a:xfrm>
          <a:custGeom>
            <a:avLst/>
            <a:gdLst/>
            <a:ahLst/>
            <a:cxnLst/>
            <a:rect l="l" t="t" r="r" b="b"/>
            <a:pathLst>
              <a:path w="1246479" h="1326528">
                <a:moveTo>
                  <a:pt x="0" y="0"/>
                </a:moveTo>
                <a:lnTo>
                  <a:pt x="1246479" y="0"/>
                </a:lnTo>
                <a:lnTo>
                  <a:pt x="1246479" y="1326528"/>
                </a:lnTo>
                <a:lnTo>
                  <a:pt x="0" y="132652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1" name="Freeform 11"/>
          <p:cNvSpPr/>
          <p:nvPr/>
        </p:nvSpPr>
        <p:spPr>
          <a:xfrm>
            <a:off x="3696274" y="8480096"/>
            <a:ext cx="7740009" cy="797776"/>
          </a:xfrm>
          <a:custGeom>
            <a:avLst/>
            <a:gdLst/>
            <a:ahLst/>
            <a:cxnLst/>
            <a:rect l="l" t="t" r="r" b="b"/>
            <a:pathLst>
              <a:path w="7740009" h="797776">
                <a:moveTo>
                  <a:pt x="0" y="0"/>
                </a:moveTo>
                <a:lnTo>
                  <a:pt x="7740009" y="0"/>
                </a:lnTo>
                <a:lnTo>
                  <a:pt x="7740009" y="797776"/>
                </a:lnTo>
                <a:lnTo>
                  <a:pt x="0" y="797776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9023" b="-6450"/>
            </a:stretch>
          </a:blipFill>
        </p:spPr>
        <p:txBody>
          <a:bodyPr/>
          <a:lstStyle/>
          <a:p>
            <a:endParaRPr lang="fr-FR"/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4316" y="9529005"/>
            <a:ext cx="1125541" cy="1125541"/>
          </a:xfrm>
          <a:prstGeom prst="rect">
            <a:avLst/>
          </a:prstGeom>
        </p:spPr>
      </p:pic>
      <p:grpSp>
        <p:nvGrpSpPr>
          <p:cNvPr id="14" name="Group 14"/>
          <p:cNvGrpSpPr/>
          <p:nvPr/>
        </p:nvGrpSpPr>
        <p:grpSpPr>
          <a:xfrm>
            <a:off x="4271041" y="4446249"/>
            <a:ext cx="6577919" cy="1096899"/>
            <a:chOff x="0" y="0"/>
            <a:chExt cx="8770558" cy="1462532"/>
          </a:xfrm>
        </p:grpSpPr>
        <p:grpSp>
          <p:nvGrpSpPr>
            <p:cNvPr id="15" name="Group 15"/>
            <p:cNvGrpSpPr/>
            <p:nvPr/>
          </p:nvGrpSpPr>
          <p:grpSpPr>
            <a:xfrm>
              <a:off x="1012171" y="0"/>
              <a:ext cx="6690418" cy="499980"/>
              <a:chOff x="0" y="0"/>
              <a:chExt cx="1271505" cy="95020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1271505" cy="95020"/>
              </a:xfrm>
              <a:custGeom>
                <a:avLst/>
                <a:gdLst/>
                <a:ahLst/>
                <a:cxnLst/>
                <a:rect l="l" t="t" r="r" b="b"/>
                <a:pathLst>
                  <a:path w="1271505" h="95020">
                    <a:moveTo>
                      <a:pt x="0" y="0"/>
                    </a:moveTo>
                    <a:lnTo>
                      <a:pt x="1271505" y="0"/>
                    </a:lnTo>
                    <a:lnTo>
                      <a:pt x="1271505" y="95020"/>
                    </a:lnTo>
                    <a:lnTo>
                      <a:pt x="0" y="95020"/>
                    </a:lnTo>
                    <a:close/>
                  </a:path>
                </a:pathLst>
              </a:custGeom>
              <a:solidFill>
                <a:srgbClr val="B94338"/>
              </a:solidFill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" name="TextBox 17"/>
              <p:cNvSpPr txBox="1"/>
              <p:nvPr/>
            </p:nvSpPr>
            <p:spPr>
              <a:xfrm>
                <a:off x="0" y="9525"/>
                <a:ext cx="1271505" cy="8549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568"/>
                  </a:lnSpc>
                </a:pPr>
                <a:endParaRPr/>
              </a:p>
            </p:txBody>
          </p:sp>
        </p:grpSp>
        <p:sp>
          <p:nvSpPr>
            <p:cNvPr id="18" name="TextBox 18"/>
            <p:cNvSpPr txBox="1"/>
            <p:nvPr/>
          </p:nvSpPr>
          <p:spPr>
            <a:xfrm>
              <a:off x="0" y="19050"/>
              <a:ext cx="8770558" cy="144348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08"/>
                </a:lnSpc>
              </a:pPr>
              <a:r>
                <a:rPr lang="en-US" sz="2600" b="1">
                  <a:solidFill>
                    <a:srgbClr val="FFFFFF"/>
                  </a:solidFill>
                  <a:latin typeface="Legato OT Bold"/>
                  <a:ea typeface="Legato OT Bold"/>
                  <a:cs typeface="Legato OT Bold"/>
                  <a:sym typeface="Legato OT Bold"/>
                </a:rPr>
                <a:t>Les Monts d’Arrée sont fragiles.</a:t>
              </a:r>
            </a:p>
            <a:p>
              <a:pPr algn="ctr">
                <a:lnSpc>
                  <a:spcPts val="2808"/>
                </a:lnSpc>
              </a:pPr>
              <a:r>
                <a:rPr lang="en-US" sz="2600" b="1">
                  <a:solidFill>
                    <a:srgbClr val="FFFFFF"/>
                  </a:solidFill>
                  <a:latin typeface="Legato OT Bold"/>
                  <a:ea typeface="Legato OT Bold"/>
                  <a:cs typeface="Legato OT Bold"/>
                  <a:sym typeface="Legato OT Bold"/>
                </a:rPr>
                <a:t>Un geste d’inattention peut détruire des hectares de landes et de forêts.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3132913" y="5762223"/>
            <a:ext cx="8854175" cy="722884"/>
            <a:chOff x="0" y="0"/>
            <a:chExt cx="11805566" cy="963845"/>
          </a:xfrm>
        </p:grpSpPr>
        <p:grpSp>
          <p:nvGrpSpPr>
            <p:cNvPr id="20" name="Group 20"/>
            <p:cNvGrpSpPr/>
            <p:nvPr/>
          </p:nvGrpSpPr>
          <p:grpSpPr>
            <a:xfrm>
              <a:off x="570207" y="0"/>
              <a:ext cx="10665152" cy="499980"/>
              <a:chOff x="0" y="0"/>
              <a:chExt cx="2026898" cy="95020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2026898" cy="95020"/>
              </a:xfrm>
              <a:custGeom>
                <a:avLst/>
                <a:gdLst/>
                <a:ahLst/>
                <a:cxnLst/>
                <a:rect l="l" t="t" r="r" b="b"/>
                <a:pathLst>
                  <a:path w="2026898" h="95020">
                    <a:moveTo>
                      <a:pt x="0" y="0"/>
                    </a:moveTo>
                    <a:lnTo>
                      <a:pt x="2026898" y="0"/>
                    </a:lnTo>
                    <a:lnTo>
                      <a:pt x="2026898" y="95020"/>
                    </a:lnTo>
                    <a:lnTo>
                      <a:pt x="0" y="95020"/>
                    </a:lnTo>
                    <a:close/>
                  </a:path>
                </a:pathLst>
              </a:custGeom>
              <a:solidFill>
                <a:srgbClr val="B94338"/>
              </a:solidFill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2" name="TextBox 22"/>
              <p:cNvSpPr txBox="1"/>
              <p:nvPr/>
            </p:nvSpPr>
            <p:spPr>
              <a:xfrm>
                <a:off x="0" y="9525"/>
                <a:ext cx="2026898" cy="8549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568"/>
                  </a:lnSpc>
                </a:pPr>
                <a:endParaRPr/>
              </a:p>
            </p:txBody>
          </p:sp>
        </p:grpSp>
        <p:grpSp>
          <p:nvGrpSpPr>
            <p:cNvPr id="23" name="Group 23"/>
            <p:cNvGrpSpPr/>
            <p:nvPr/>
          </p:nvGrpSpPr>
          <p:grpSpPr>
            <a:xfrm>
              <a:off x="2648305" y="463866"/>
              <a:ext cx="6584777" cy="499980"/>
              <a:chOff x="0" y="0"/>
              <a:chExt cx="1251428" cy="95020"/>
            </a:xfrm>
          </p:grpSpPr>
          <p:sp>
            <p:nvSpPr>
              <p:cNvPr id="24" name="Freeform 24"/>
              <p:cNvSpPr/>
              <p:nvPr/>
            </p:nvSpPr>
            <p:spPr>
              <a:xfrm>
                <a:off x="0" y="0"/>
                <a:ext cx="1251428" cy="95020"/>
              </a:xfrm>
              <a:custGeom>
                <a:avLst/>
                <a:gdLst/>
                <a:ahLst/>
                <a:cxnLst/>
                <a:rect l="l" t="t" r="r" b="b"/>
                <a:pathLst>
                  <a:path w="1251428" h="95020">
                    <a:moveTo>
                      <a:pt x="0" y="0"/>
                    </a:moveTo>
                    <a:lnTo>
                      <a:pt x="1251428" y="0"/>
                    </a:lnTo>
                    <a:lnTo>
                      <a:pt x="1251428" y="95020"/>
                    </a:lnTo>
                    <a:lnTo>
                      <a:pt x="0" y="95020"/>
                    </a:lnTo>
                    <a:close/>
                  </a:path>
                </a:pathLst>
              </a:custGeom>
              <a:solidFill>
                <a:srgbClr val="B94338"/>
              </a:solidFill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5" name="TextBox 25"/>
              <p:cNvSpPr txBox="1"/>
              <p:nvPr/>
            </p:nvSpPr>
            <p:spPr>
              <a:xfrm>
                <a:off x="0" y="9525"/>
                <a:ext cx="1251428" cy="8549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568"/>
                  </a:lnSpc>
                </a:pPr>
                <a:endParaRPr/>
              </a:p>
            </p:txBody>
          </p:sp>
        </p:grpSp>
        <p:sp>
          <p:nvSpPr>
            <p:cNvPr id="26" name="TextBox 26"/>
            <p:cNvSpPr txBox="1"/>
            <p:nvPr/>
          </p:nvSpPr>
          <p:spPr>
            <a:xfrm>
              <a:off x="0" y="38100"/>
              <a:ext cx="11805566" cy="9257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678"/>
                </a:lnSpc>
              </a:pPr>
              <a:r>
                <a:rPr lang="en-US" sz="2600" b="1">
                  <a:solidFill>
                    <a:srgbClr val="FFFFFF"/>
                  </a:solidFill>
                  <a:latin typeface="Legato OT Bold"/>
                  <a:ea typeface="Legato OT Bold"/>
                  <a:cs typeface="Legato OT Bold"/>
                  <a:sym typeface="Legato OT Bold"/>
                </a:rPr>
                <a:t>Ensemble, protégeons la biodiversité, les paysages </a:t>
              </a:r>
            </a:p>
            <a:p>
              <a:pPr algn="ctr">
                <a:lnSpc>
                  <a:spcPts val="2678"/>
                </a:lnSpc>
              </a:pPr>
              <a:r>
                <a:rPr lang="en-US" sz="2600" b="1">
                  <a:solidFill>
                    <a:srgbClr val="FFFFFF"/>
                  </a:solidFill>
                  <a:latin typeface="Legato OT Bold"/>
                  <a:ea typeface="Legato OT Bold"/>
                  <a:cs typeface="Legato OT Bold"/>
                  <a:sym typeface="Legato OT Bold"/>
                </a:rPr>
                <a:t>et la vitalité de nos communes !</a:t>
              </a:r>
            </a:p>
          </p:txBody>
        </p:sp>
      </p:grpSp>
      <p:sp>
        <p:nvSpPr>
          <p:cNvPr id="29" name="TextBox 29"/>
          <p:cNvSpPr txBox="1"/>
          <p:nvPr/>
        </p:nvSpPr>
        <p:spPr>
          <a:xfrm>
            <a:off x="1233904" y="9758789"/>
            <a:ext cx="7132252" cy="7661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440"/>
              </a:lnSpc>
            </a:pPr>
            <a:r>
              <a:rPr lang="en-US" sz="1200" b="1">
                <a:solidFill>
                  <a:srgbClr val="000000"/>
                </a:solidFill>
                <a:latin typeface="Legato OT Bold"/>
                <a:ea typeface="Legato OT Bold"/>
                <a:cs typeface="Legato OT Bold"/>
                <a:sym typeface="Legato OT Bold"/>
              </a:rPr>
              <a:t>Le Parc d’Armorique pilote une mission de Défense des forêts et des landes contre l’incendie en appui du Département du Finistère et de l’État,</a:t>
            </a:r>
            <a:r>
              <a:rPr lang="en-US" sz="1200">
                <a:solidFill>
                  <a:srgbClr val="000000"/>
                </a:solidFill>
                <a:latin typeface="Legato OT"/>
                <a:ea typeface="Legato OT"/>
                <a:cs typeface="Legato OT"/>
                <a:sym typeface="Legato OT"/>
              </a:rPr>
              <a:t> et en concertation avec les collectivités locales, l’Office national des Forêts, le Service départemental d'incendie et de secours et le monde agricole et forestier.</a:t>
            </a:r>
          </a:p>
          <a:p>
            <a:pPr algn="just">
              <a:lnSpc>
                <a:spcPts val="2124"/>
              </a:lnSpc>
            </a:pPr>
            <a:r>
              <a:rPr lang="en-US" sz="1200">
                <a:solidFill>
                  <a:srgbClr val="000000"/>
                </a:solidFill>
                <a:latin typeface="Legato OT"/>
                <a:ea typeface="Legato OT"/>
                <a:cs typeface="Legato OT"/>
                <a:sym typeface="Legato OT"/>
              </a:rPr>
              <a:t>              </a:t>
            </a:r>
            <a:r>
              <a:rPr lang="en-US" sz="1200" b="1">
                <a:solidFill>
                  <a:srgbClr val="000000"/>
                </a:solidFill>
                <a:latin typeface="Legato OT Bold"/>
                <a:ea typeface="Legato OT Bold"/>
                <a:cs typeface="Legato OT Bold"/>
                <a:sym typeface="Legato OT Bold"/>
              </a:rPr>
              <a:t>EN SAVOIR PLUS</a:t>
            </a:r>
          </a:p>
        </p:txBody>
      </p:sp>
      <p:sp>
        <p:nvSpPr>
          <p:cNvPr id="30" name="Freeform 30"/>
          <p:cNvSpPr/>
          <p:nvPr/>
        </p:nvSpPr>
        <p:spPr>
          <a:xfrm>
            <a:off x="1233904" y="10341159"/>
            <a:ext cx="455188" cy="179630"/>
          </a:xfrm>
          <a:custGeom>
            <a:avLst/>
            <a:gdLst/>
            <a:ahLst/>
            <a:cxnLst/>
            <a:rect l="l" t="t" r="r" b="b"/>
            <a:pathLst>
              <a:path w="455188" h="179630">
                <a:moveTo>
                  <a:pt x="0" y="0"/>
                </a:moveTo>
                <a:lnTo>
                  <a:pt x="455188" y="0"/>
                </a:lnTo>
                <a:lnTo>
                  <a:pt x="455188" y="179630"/>
                </a:lnTo>
                <a:lnTo>
                  <a:pt x="0" y="17963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r="-52513"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38" name="TextBox 38"/>
          <p:cNvSpPr txBox="1"/>
          <p:nvPr/>
        </p:nvSpPr>
        <p:spPr>
          <a:xfrm>
            <a:off x="0" y="376256"/>
            <a:ext cx="15120000" cy="6057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79"/>
              </a:lnSpc>
            </a:pPr>
            <a:r>
              <a:rPr lang="en-US" sz="4499" b="1">
                <a:solidFill>
                  <a:srgbClr val="B94338"/>
                </a:solidFill>
                <a:latin typeface="Legato OT Bold"/>
                <a:ea typeface="Legato OT Bold"/>
                <a:cs typeface="Legato OT Bold"/>
                <a:sym typeface="Legato OT Bold"/>
              </a:rPr>
              <a:t>RISQUE INCENDIES : ICI, LA NATURE EST VULNÉRABLE</a:t>
            </a:r>
          </a:p>
        </p:txBody>
      </p:sp>
      <p:sp>
        <p:nvSpPr>
          <p:cNvPr id="39" name="TextBox 39"/>
          <p:cNvSpPr txBox="1"/>
          <p:nvPr/>
        </p:nvSpPr>
        <p:spPr>
          <a:xfrm rot="-5400000">
            <a:off x="14120690" y="5658941"/>
            <a:ext cx="1490409" cy="161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320"/>
              </a:lnSpc>
            </a:pPr>
            <a:r>
              <a:rPr lang="en-US" sz="1100">
                <a:solidFill>
                  <a:srgbClr val="FFFFFF"/>
                </a:solidFill>
                <a:latin typeface="Legato OT"/>
                <a:ea typeface="Legato OT"/>
                <a:cs typeface="Legato OT"/>
                <a:sym typeface="Legato OT"/>
              </a:rPr>
              <a:t> © M.Chaumien PNRA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2142643" y="7914281"/>
            <a:ext cx="1293509" cy="3030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24"/>
              </a:lnSpc>
            </a:pPr>
            <a:r>
              <a:rPr lang="en-US" sz="800" b="1">
                <a:solidFill>
                  <a:srgbClr val="30324F"/>
                </a:solidFill>
                <a:latin typeface="Garet Bold"/>
                <a:ea typeface="Garet Bold"/>
                <a:cs typeface="Garet Bold"/>
                <a:sym typeface="Garet Bold"/>
              </a:rPr>
              <a:t>PAS DE FEU</a:t>
            </a:r>
          </a:p>
          <a:p>
            <a:pPr algn="l">
              <a:lnSpc>
                <a:spcPts val="824"/>
              </a:lnSpc>
            </a:pPr>
            <a:r>
              <a:rPr lang="en-US" sz="800" b="1">
                <a:solidFill>
                  <a:srgbClr val="30324F"/>
                </a:solidFill>
                <a:latin typeface="Garet Bold"/>
                <a:ea typeface="Garet Bold"/>
                <a:cs typeface="Garet Bold"/>
                <a:sym typeface="Garet Bold"/>
              </a:rPr>
              <a:t>PAS DE CAMPING HORS DES ZONES ÉQUIPÉES</a:t>
            </a:r>
          </a:p>
        </p:txBody>
      </p:sp>
      <p:sp>
        <p:nvSpPr>
          <p:cNvPr id="42" name="Freeform 14">
            <a:extLst>
              <a:ext uri="{FF2B5EF4-FFF2-40B4-BE49-F238E27FC236}">
                <a16:creationId xmlns:a16="http://schemas.microsoft.com/office/drawing/2014/main" id="{31335253-AD11-5B44-635F-E23A662C8FF4}"/>
              </a:ext>
            </a:extLst>
          </p:cNvPr>
          <p:cNvSpPr/>
          <p:nvPr/>
        </p:nvSpPr>
        <p:spPr>
          <a:xfrm>
            <a:off x="13018880" y="9672908"/>
            <a:ext cx="801962" cy="801962"/>
          </a:xfrm>
          <a:custGeom>
            <a:avLst/>
            <a:gdLst/>
            <a:ahLst/>
            <a:cxnLst/>
            <a:rect l="l" t="t" r="r" b="b"/>
            <a:pathLst>
              <a:path w="801962" h="801962">
                <a:moveTo>
                  <a:pt x="0" y="0"/>
                </a:moveTo>
                <a:lnTo>
                  <a:pt x="801962" y="0"/>
                </a:lnTo>
                <a:lnTo>
                  <a:pt x="801962" y="801962"/>
                </a:lnTo>
                <a:lnTo>
                  <a:pt x="0" y="801962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43" name="Freeform 28">
            <a:extLst>
              <a:ext uri="{FF2B5EF4-FFF2-40B4-BE49-F238E27FC236}">
                <a16:creationId xmlns:a16="http://schemas.microsoft.com/office/drawing/2014/main" id="{9665EAD0-19B8-275D-5DB9-DC0816B26FB6}"/>
              </a:ext>
            </a:extLst>
          </p:cNvPr>
          <p:cNvSpPr/>
          <p:nvPr/>
        </p:nvSpPr>
        <p:spPr>
          <a:xfrm>
            <a:off x="12351192" y="9638010"/>
            <a:ext cx="597754" cy="872111"/>
          </a:xfrm>
          <a:custGeom>
            <a:avLst/>
            <a:gdLst/>
            <a:ahLst/>
            <a:cxnLst/>
            <a:rect l="l" t="t" r="r" b="b"/>
            <a:pathLst>
              <a:path w="597754" h="872111">
                <a:moveTo>
                  <a:pt x="0" y="0"/>
                </a:moveTo>
                <a:lnTo>
                  <a:pt x="597754" y="0"/>
                </a:lnTo>
                <a:lnTo>
                  <a:pt x="597754" y="872110"/>
                </a:lnTo>
                <a:lnTo>
                  <a:pt x="0" y="872110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44" name="Freeform 29">
            <a:extLst>
              <a:ext uri="{FF2B5EF4-FFF2-40B4-BE49-F238E27FC236}">
                <a16:creationId xmlns:a16="http://schemas.microsoft.com/office/drawing/2014/main" id="{0467D775-5D2F-6914-DAB3-8BE6D83961A3}"/>
              </a:ext>
            </a:extLst>
          </p:cNvPr>
          <p:cNvSpPr/>
          <p:nvPr/>
        </p:nvSpPr>
        <p:spPr>
          <a:xfrm>
            <a:off x="11438958" y="9572169"/>
            <a:ext cx="912234" cy="902701"/>
          </a:xfrm>
          <a:custGeom>
            <a:avLst/>
            <a:gdLst/>
            <a:ahLst/>
            <a:cxnLst/>
            <a:rect l="l" t="t" r="r" b="b"/>
            <a:pathLst>
              <a:path w="912234" h="902701">
                <a:moveTo>
                  <a:pt x="0" y="0"/>
                </a:moveTo>
                <a:lnTo>
                  <a:pt x="912234" y="0"/>
                </a:lnTo>
                <a:lnTo>
                  <a:pt x="912234" y="902701"/>
                </a:lnTo>
                <a:lnTo>
                  <a:pt x="0" y="902701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l="-8920" r="-9585" b="-8292"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A8AED988-25E9-D5F5-3482-42DA29D775CB}"/>
              </a:ext>
            </a:extLst>
          </p:cNvPr>
          <p:cNvSpPr txBox="1"/>
          <p:nvPr/>
        </p:nvSpPr>
        <p:spPr>
          <a:xfrm>
            <a:off x="13956376" y="9666526"/>
            <a:ext cx="828556" cy="86177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fr-FR" sz="1600" dirty="0"/>
          </a:p>
          <a:p>
            <a:pPr algn="ctr"/>
            <a:r>
              <a:rPr lang="fr-FR" sz="1600" dirty="0"/>
              <a:t>LOGO</a:t>
            </a:r>
            <a:endParaRPr lang="fr-FR" dirty="0"/>
          </a:p>
          <a:p>
            <a:endParaRPr lang="fr-FR" dirty="0"/>
          </a:p>
        </p:txBody>
      </p:sp>
      <p:grpSp>
        <p:nvGrpSpPr>
          <p:cNvPr id="13" name="Group 31">
            <a:extLst>
              <a:ext uri="{FF2B5EF4-FFF2-40B4-BE49-F238E27FC236}">
                <a16:creationId xmlns:a16="http://schemas.microsoft.com/office/drawing/2014/main" id="{15B9FECF-040A-984D-AEF3-FF50A1DC83AD}"/>
              </a:ext>
            </a:extLst>
          </p:cNvPr>
          <p:cNvGrpSpPr/>
          <p:nvPr/>
        </p:nvGrpSpPr>
        <p:grpSpPr>
          <a:xfrm>
            <a:off x="13271584" y="6893426"/>
            <a:ext cx="1274292" cy="1327476"/>
            <a:chOff x="0" y="0"/>
            <a:chExt cx="322903" cy="336380"/>
          </a:xfrm>
        </p:grpSpPr>
        <p:sp>
          <p:nvSpPr>
            <p:cNvPr id="27" name="Freeform 32">
              <a:extLst>
                <a:ext uri="{FF2B5EF4-FFF2-40B4-BE49-F238E27FC236}">
                  <a16:creationId xmlns:a16="http://schemas.microsoft.com/office/drawing/2014/main" id="{8EA0203E-DDF1-F9C3-B0D9-B4F8C8508C27}"/>
                </a:ext>
              </a:extLst>
            </p:cNvPr>
            <p:cNvSpPr/>
            <p:nvPr/>
          </p:nvSpPr>
          <p:spPr>
            <a:xfrm>
              <a:off x="0" y="0"/>
              <a:ext cx="322903" cy="336380"/>
            </a:xfrm>
            <a:custGeom>
              <a:avLst/>
              <a:gdLst/>
              <a:ahLst/>
              <a:cxnLst/>
              <a:rect l="l" t="t" r="r" b="b"/>
              <a:pathLst>
                <a:path w="322903" h="336380">
                  <a:moveTo>
                    <a:pt x="0" y="0"/>
                  </a:moveTo>
                  <a:lnTo>
                    <a:pt x="322903" y="0"/>
                  </a:lnTo>
                  <a:lnTo>
                    <a:pt x="322903" y="336380"/>
                  </a:lnTo>
                  <a:lnTo>
                    <a:pt x="0" y="336380"/>
                  </a:lnTo>
                  <a:close/>
                </a:path>
              </a:pathLst>
            </a:custGeom>
            <a:solidFill>
              <a:srgbClr val="B84438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28" name="TextBox 33">
              <a:extLst>
                <a:ext uri="{FF2B5EF4-FFF2-40B4-BE49-F238E27FC236}">
                  <a16:creationId xmlns:a16="http://schemas.microsoft.com/office/drawing/2014/main" id="{C4C7FE19-C3C9-F4F8-F96F-400464CBF83D}"/>
                </a:ext>
              </a:extLst>
            </p:cNvPr>
            <p:cNvSpPr txBox="1"/>
            <p:nvPr/>
          </p:nvSpPr>
          <p:spPr>
            <a:xfrm>
              <a:off x="0" y="9525"/>
              <a:ext cx="322903" cy="3268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68"/>
                </a:lnSpc>
              </a:pPr>
              <a:endParaRPr/>
            </a:p>
          </p:txBody>
        </p:sp>
      </p:grpSp>
      <p:sp>
        <p:nvSpPr>
          <p:cNvPr id="46" name="Freeform 34">
            <a:extLst>
              <a:ext uri="{FF2B5EF4-FFF2-40B4-BE49-F238E27FC236}">
                <a16:creationId xmlns:a16="http://schemas.microsoft.com/office/drawing/2014/main" id="{DB022D42-F661-5A29-38D1-7BCD3766CBD1}"/>
              </a:ext>
            </a:extLst>
          </p:cNvPr>
          <p:cNvSpPr/>
          <p:nvPr/>
        </p:nvSpPr>
        <p:spPr>
          <a:xfrm rot="691579">
            <a:off x="13431496" y="7190005"/>
            <a:ext cx="1066390" cy="437220"/>
          </a:xfrm>
          <a:custGeom>
            <a:avLst/>
            <a:gdLst/>
            <a:ahLst/>
            <a:cxnLst/>
            <a:rect l="l" t="t" r="r" b="b"/>
            <a:pathLst>
              <a:path w="1066390" h="437220">
                <a:moveTo>
                  <a:pt x="0" y="0"/>
                </a:moveTo>
                <a:lnTo>
                  <a:pt x="1066390" y="0"/>
                </a:lnTo>
                <a:lnTo>
                  <a:pt x="1066390" y="437220"/>
                </a:lnTo>
                <a:lnTo>
                  <a:pt x="0" y="43722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47" name="Freeform 35">
            <a:extLst>
              <a:ext uri="{FF2B5EF4-FFF2-40B4-BE49-F238E27FC236}">
                <a16:creationId xmlns:a16="http://schemas.microsoft.com/office/drawing/2014/main" id="{D2E602E4-92DC-ACC2-66E9-CD93EA8EEB19}"/>
              </a:ext>
            </a:extLst>
          </p:cNvPr>
          <p:cNvSpPr/>
          <p:nvPr/>
        </p:nvSpPr>
        <p:spPr>
          <a:xfrm rot="-7515486">
            <a:off x="13373460" y="7106855"/>
            <a:ext cx="130808" cy="244502"/>
          </a:xfrm>
          <a:custGeom>
            <a:avLst/>
            <a:gdLst/>
            <a:ahLst/>
            <a:cxnLst/>
            <a:rect l="l" t="t" r="r" b="b"/>
            <a:pathLst>
              <a:path w="130808" h="244502">
                <a:moveTo>
                  <a:pt x="0" y="0"/>
                </a:moveTo>
                <a:lnTo>
                  <a:pt x="130808" y="0"/>
                </a:lnTo>
                <a:lnTo>
                  <a:pt x="130808" y="244502"/>
                </a:lnTo>
                <a:lnTo>
                  <a:pt x="0" y="244502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48" name="Freeform 36">
            <a:extLst>
              <a:ext uri="{FF2B5EF4-FFF2-40B4-BE49-F238E27FC236}">
                <a16:creationId xmlns:a16="http://schemas.microsoft.com/office/drawing/2014/main" id="{A5FA28C8-B400-AB3D-8B01-EB236011995F}"/>
              </a:ext>
            </a:extLst>
          </p:cNvPr>
          <p:cNvSpPr/>
          <p:nvPr/>
        </p:nvSpPr>
        <p:spPr>
          <a:xfrm>
            <a:off x="13350268" y="6931444"/>
            <a:ext cx="1116924" cy="843278"/>
          </a:xfrm>
          <a:custGeom>
            <a:avLst/>
            <a:gdLst/>
            <a:ahLst/>
            <a:cxnLst/>
            <a:rect l="l" t="t" r="r" b="b"/>
            <a:pathLst>
              <a:path w="1116924" h="843278">
                <a:moveTo>
                  <a:pt x="0" y="0"/>
                </a:moveTo>
                <a:lnTo>
                  <a:pt x="1116924" y="0"/>
                </a:lnTo>
                <a:lnTo>
                  <a:pt x="1116924" y="843278"/>
                </a:lnTo>
                <a:lnTo>
                  <a:pt x="0" y="84327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49" name="TextBox 37">
            <a:extLst>
              <a:ext uri="{FF2B5EF4-FFF2-40B4-BE49-F238E27FC236}">
                <a16:creationId xmlns:a16="http://schemas.microsoft.com/office/drawing/2014/main" id="{C2695781-F3BE-5A41-022A-5B536CE8F14C}"/>
              </a:ext>
            </a:extLst>
          </p:cNvPr>
          <p:cNvSpPr txBox="1"/>
          <p:nvPr/>
        </p:nvSpPr>
        <p:spPr>
          <a:xfrm>
            <a:off x="13301284" y="7812681"/>
            <a:ext cx="1312409" cy="4046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24"/>
              </a:lnSpc>
            </a:pPr>
            <a:r>
              <a:rPr lang="en-US" sz="800" b="1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PAS DE TRAVAUX SOURCE D’ÉTINCELLES LES JOURS </a:t>
            </a:r>
          </a:p>
          <a:p>
            <a:pPr algn="l">
              <a:lnSpc>
                <a:spcPts val="824"/>
              </a:lnSpc>
            </a:pPr>
            <a:r>
              <a:rPr lang="en-US" sz="800" b="1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DE RISQUE INCENDIE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126</Words>
  <Application>Microsoft Office PowerPoint</Application>
  <PresentationFormat>Personnalisé</PresentationFormat>
  <Paragraphs>14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7" baseType="lpstr">
      <vt:lpstr>Legato OT</vt:lpstr>
      <vt:lpstr>Calibri</vt:lpstr>
      <vt:lpstr>Arial</vt:lpstr>
      <vt:lpstr>Legato OT Bold</vt:lpstr>
      <vt:lpstr>Garet Bold</vt:lpstr>
      <vt:lpstr>Office Theme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affiche incendie</dc:title>
  <cp:lastModifiedBy>O365_DGS_01</cp:lastModifiedBy>
  <cp:revision>3</cp:revision>
  <dcterms:created xsi:type="dcterms:W3CDTF">2006-08-16T00:00:00Z</dcterms:created>
  <dcterms:modified xsi:type="dcterms:W3CDTF">2026-07-27T09:47:42Z</dcterms:modified>
  <dc:identifier>DAHPe8vwrnk</dc:identifier>
</cp:coreProperties>
</file>